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52400"/>
          <a:ext cx="8458200" cy="6587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09600"/>
                <a:gridCol w="762000"/>
                <a:gridCol w="1295400"/>
                <a:gridCol w="1066800"/>
                <a:gridCol w="762000"/>
                <a:gridCol w="1066800"/>
                <a:gridCol w="914400"/>
                <a:gridCol w="1295400"/>
              </a:tblGrid>
              <a:tr h="370840">
                <a:tc gridSpan="9">
                  <a:txBody>
                    <a:bodyPr/>
                    <a:lstStyle/>
                    <a:p>
                      <a:pPr algn="ctr" fontAlgn="b"/>
                      <a:r>
                        <a:rPr lang="en-IN" sz="2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ABCP-Status as on </a:t>
                      </a:r>
                      <a:r>
                        <a:rPr lang="en-IN" sz="2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9/9/2016 as</a:t>
                      </a:r>
                      <a:r>
                        <a:rPr lang="en-IN" sz="24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per LSGD web site</a:t>
                      </a:r>
                      <a:endParaRPr lang="en-IN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District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1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GPs</a:t>
                      </a:r>
                      <a:endParaRPr lang="en-IN" sz="14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ABCP </a:t>
                      </a:r>
                      <a:r>
                        <a:rPr lang="en-IN" sz="1400" b="1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Sanctd</a:t>
                      </a:r>
                      <a:endParaRPr lang="en-IN" sz="1400" b="1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Amount allocated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Amount expended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No of licensed dogs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No.of</a:t>
                      </a:r>
                      <a:r>
                        <a:rPr lang="en-IN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DC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 of stray dogs 2012 census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1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Identified locations of stray dogs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TApm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86,49,246.00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32966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kllm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125,22,500.00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6,10,000.00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47449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ptta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34,40,000.00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5,00,000.00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3818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18024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alpy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107,00,000.00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4,55,000.00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35169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ktym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104,65,126.00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25,25,000.00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5121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16666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idky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45,57,654.00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eklm</a:t>
                      </a:r>
                      <a:endParaRPr lang="en-IN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81,57,981.00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2,56,229.00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13122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thsr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62,70,000.00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4685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18706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plkd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257,50,000.00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18,58,450.00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2858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48540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mlpm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67,14,500.00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75,675.00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9632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kzkd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129,00,000.00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8,00,000.00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3277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17769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wynd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37,00,000.00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1903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knnr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71,64,488.00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1699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14338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ksgd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75,00,000.00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5,00,000.00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1140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816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1284,91,495.00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75,96,354.00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41797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49</a:t>
                      </a:r>
                      <a:endParaRPr lang="en-IN" sz="12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295252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2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223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3" y="0"/>
          <a:ext cx="8991603" cy="69278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320803"/>
                <a:gridCol w="1066800"/>
                <a:gridCol w="990600"/>
                <a:gridCol w="685797"/>
                <a:gridCol w="1371603"/>
                <a:gridCol w="1524000"/>
              </a:tblGrid>
              <a:tr h="228600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ABC status </a:t>
                      </a:r>
                      <a:r>
                        <a:rPr lang="en-IN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as on </a:t>
                      </a:r>
                      <a:r>
                        <a:rPr lang="en-IN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28/11/2016 as per LSGD web</a:t>
                      </a:r>
                      <a:r>
                        <a:rPr lang="en-IN" sz="16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site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2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Dist /No 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Panchayths with ABCP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Sanctioned Amount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Expended amount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No.of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IN" sz="16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DogCatchers</a:t>
                      </a:r>
                      <a:endParaRPr lang="en-IN" sz="16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Stray Dogs </a:t>
                      </a:r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2012 census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Dogs in BlockRC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TVPM(73)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8899246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33764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KLM(68)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13498000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610000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49497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1464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PTA(53)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4090000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599500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18375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ALP(72)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11050000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655000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35952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KTM(71)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11155000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3150000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16344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IDK(52)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4782654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7967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400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EKM(82)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10067981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256229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12656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TSR(86)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6395000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19026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PKD(88)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26431634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1858450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49010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368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MLP(94)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7491600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75675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10093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97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KZD(70)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13411320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17769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WYD(23)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3650000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6478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KNR(71)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7154488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14424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endParaRPr lang="en-IN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KGD(38)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7520000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900000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8602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4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IN" sz="1200" b="1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P</a:t>
                      </a:r>
                      <a:r>
                        <a:rPr lang="en-IN" sz="1400" b="1" i="0" u="none" strike="noStrike" dirty="0" err="1" smtClean="0">
                          <a:solidFill>
                            <a:srgbClr val="FF0000"/>
                          </a:solidFill>
                          <a:latin typeface="Calibri"/>
                        </a:rPr>
                        <a:t>anchayths</a:t>
                      </a:r>
                      <a:endParaRPr lang="en-IN" sz="12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941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837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FF0000"/>
                          </a:solidFill>
                          <a:latin typeface="Calibri"/>
                        </a:rPr>
                        <a:t>135596923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8920854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800" b="1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299957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IN" sz="16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3624</a:t>
                      </a:r>
                    </a:p>
                  </a:txBody>
                  <a:tcPr marL="9525" marR="9525" marT="9525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IN" sz="1800" b="1" dirty="0" smtClean="0">
                          <a:solidFill>
                            <a:srgbClr val="FF0000"/>
                          </a:solidFill>
                        </a:rPr>
                        <a:t>ULBs</a:t>
                      </a:r>
                      <a:endParaRPr lang="en-IN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/>
                        <a:t>87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>
                          <a:solidFill>
                            <a:srgbClr val="FF0000"/>
                          </a:solidFill>
                        </a:rPr>
                        <a:t>ALL</a:t>
                      </a:r>
                      <a:endParaRPr lang="en-IN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>
                          <a:solidFill>
                            <a:srgbClr val="FF0000"/>
                          </a:solidFill>
                        </a:rPr>
                        <a:t>94751754</a:t>
                      </a:r>
                      <a:endParaRPr lang="en-IN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>
                          <a:solidFill>
                            <a:srgbClr val="FF0000"/>
                          </a:solidFill>
                        </a:rPr>
                        <a:t>747194</a:t>
                      </a:r>
                      <a:endParaRPr lang="en-IN" sz="16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800" b="1" dirty="0" smtClean="0">
                          <a:solidFill>
                            <a:srgbClr val="FF0000"/>
                          </a:solidFill>
                        </a:rPr>
                        <a:t>42</a:t>
                      </a:r>
                      <a:endParaRPr lang="en-IN" sz="18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1600" b="1" dirty="0" smtClean="0"/>
                        <a:t> 890 clusters</a:t>
                      </a:r>
                      <a:endParaRPr lang="en-IN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8991600" cy="6790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1143000"/>
                <a:gridCol w="1143000"/>
                <a:gridCol w="1143000"/>
                <a:gridCol w="1143000"/>
                <a:gridCol w="1143000"/>
                <a:gridCol w="1143000"/>
                <a:gridCol w="1143000"/>
              </a:tblGrid>
              <a:tr h="373677">
                <a:tc gridSpan="8"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Kudumbashree ABCD  MU </a:t>
                      </a:r>
                      <a:r>
                        <a:rPr lang="en-IN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training</a:t>
                      </a:r>
                      <a:r>
                        <a:rPr lang="en-IN" sz="1400" b="1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Status as on 5/12/2016</a:t>
                      </a:r>
                      <a:endParaRPr lang="en-IN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439583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IN" sz="1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Performance of DMCs for as on 29/11/2016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Meeting Conducted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N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IN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Regional awareness Programmes Conducted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fontAlgn="ctr"/>
                      <a:r>
                        <a:rPr lang="en-IN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No. of ABCD -MU Trainees Identified</a:t>
                      </a: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IN" sz="1400" b="1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No.Of Members</a:t>
                      </a:r>
                    </a:p>
                  </a:txBody>
                  <a:tcPr marL="9525" marR="9525" marT="9525" marB="0" anchor="ctr"/>
                </a:tc>
              </a:tr>
              <a:tr h="439583"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Jilla Panchayath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District collector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 Of Participants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0" i="1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bMU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IN" sz="1400" b="0" i="1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cMU</a:t>
                      </a:r>
                      <a:endParaRPr lang="en-IN" sz="1400" b="0" i="1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ThiruvananthapM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Kollam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Alapuzha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Pathanamthitta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Kottayam</a:t>
                      </a: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Idukki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Ernakulam</a:t>
                      </a: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Thrissur</a:t>
                      </a: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223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Palakkat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90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Malapuram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Kozhikode</a:t>
                      </a: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82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Wayanad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83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373677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Kannur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Y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  <a:tr h="442556">
                <a:tc>
                  <a:txBody>
                    <a:bodyPr/>
                    <a:lstStyle/>
                    <a:p>
                      <a:pPr algn="l" fontAlgn="ctr"/>
                      <a:r>
                        <a:rPr lang="en-IN" sz="11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Kasargod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0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en-IN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Not</a:t>
                      </a:r>
                      <a:r>
                        <a:rPr lang="en-IN" sz="1100" b="0" i="0" u="none" strike="noStrike" baseline="0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attended the review</a:t>
                      </a:r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IN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187</TotalTime>
  <Words>385</Words>
  <Application>Microsoft Office PowerPoint</Application>
  <PresentationFormat>On-screen Show (4:3)</PresentationFormat>
  <Paragraphs>391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SHS</dc:creator>
  <cp:lastModifiedBy>lenovo user</cp:lastModifiedBy>
  <cp:revision>7</cp:revision>
  <dcterms:created xsi:type="dcterms:W3CDTF">2006-08-16T00:00:00Z</dcterms:created>
  <dcterms:modified xsi:type="dcterms:W3CDTF">2016-12-10T07:53:12Z</dcterms:modified>
</cp:coreProperties>
</file>